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63" r:id="rId3"/>
    <p:sldId id="257" r:id="rId4"/>
    <p:sldId id="259" r:id="rId5"/>
    <p:sldId id="258" r:id="rId6"/>
    <p:sldId id="260" r:id="rId7"/>
    <p:sldId id="264" r:id="rId8"/>
    <p:sldId id="281" r:id="rId9"/>
    <p:sldId id="282" r:id="rId10"/>
    <p:sldId id="270" r:id="rId11"/>
    <p:sldId id="283" r:id="rId12"/>
    <p:sldId id="271" r:id="rId13"/>
    <p:sldId id="272" r:id="rId14"/>
    <p:sldId id="284" r:id="rId15"/>
    <p:sldId id="267" r:id="rId16"/>
    <p:sldId id="273" r:id="rId17"/>
    <p:sldId id="285" r:id="rId18"/>
    <p:sldId id="268" r:id="rId19"/>
    <p:sldId id="286" r:id="rId20"/>
    <p:sldId id="274" r:id="rId21"/>
    <p:sldId id="287" r:id="rId22"/>
    <p:sldId id="291" r:id="rId23"/>
    <p:sldId id="275" r:id="rId24"/>
    <p:sldId id="288" r:id="rId25"/>
    <p:sldId id="276" r:id="rId26"/>
    <p:sldId id="289" r:id="rId27"/>
    <p:sldId id="277" r:id="rId28"/>
    <p:sldId id="290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72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2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25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696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21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19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75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29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9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8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9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1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750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1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7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1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5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DD06A-DA6F-4F44-AA93-183839485FAB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7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mirror.ne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1403A7-5016-4934-BED2-BAB0747DB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4" y="643467"/>
            <a:ext cx="9600217" cy="3585834"/>
          </a:xfrm>
        </p:spPr>
        <p:txBody>
          <a:bodyPr>
            <a:normAutofit/>
          </a:bodyPr>
          <a:lstStyle/>
          <a:p>
            <a:pPr algn="l"/>
            <a:r>
              <a:rPr lang="en-US" altLang="ko-KR" sz="7200" dirty="0"/>
              <a:t>CUSTOM REFERENCE</a:t>
            </a:r>
            <a:br>
              <a:rPr lang="en-US" altLang="ko-KR" sz="7200" dirty="0"/>
            </a:br>
            <a:r>
              <a:rPr lang="en-US" altLang="ko-KR" sz="7200" dirty="0"/>
              <a:t>ONLINE JUDGE</a:t>
            </a:r>
            <a:endParaRPr lang="ko-KR" altLang="en-US" sz="7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EA0238-3609-4121-9377-F761DDF0B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4" y="4872767"/>
            <a:ext cx="9600217" cy="1424165"/>
          </a:xfrm>
        </p:spPr>
        <p:txBody>
          <a:bodyPr>
            <a:normAutofit/>
          </a:bodyPr>
          <a:lstStyle/>
          <a:p>
            <a:pPr algn="l"/>
            <a:endParaRPr lang="en-US" altLang="ko-KR" sz="3200"/>
          </a:p>
          <a:p>
            <a:pPr algn="l"/>
            <a:r>
              <a:rPr lang="en-US" altLang="ko-KR" sz="3200"/>
              <a:t>1434905 </a:t>
            </a:r>
            <a:r>
              <a:rPr lang="ko-KR" altLang="en-US" sz="3200"/>
              <a:t>박영우</a:t>
            </a:r>
          </a:p>
        </p:txBody>
      </p:sp>
    </p:spTree>
    <p:extLst>
      <p:ext uri="{BB962C8B-B14F-4D97-AF65-F5344CB8AC3E}">
        <p14:creationId xmlns:p14="http://schemas.microsoft.com/office/powerpoint/2010/main" val="3726507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anchor="t"/>
          <a:lstStyle/>
          <a:p>
            <a:r>
              <a:rPr lang="en-US" altLang="ko-KR"/>
              <a:t>4.3 </a:t>
            </a:r>
            <a:r>
              <a:rPr lang="ko-KR" altLang="en-US"/>
              <a:t>문제 풀기</a:t>
            </a:r>
            <a:r>
              <a:rPr lang="en-US" altLang="ko-KR"/>
              <a:t>(</a:t>
            </a:r>
            <a:r>
              <a:rPr lang="ko-KR" altLang="en-US"/>
              <a:t>메인 화면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21A9E-47CB-4D2F-854A-EAEE2A1D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5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 anchor="t"/>
          <a:lstStyle/>
          <a:p>
            <a:r>
              <a:rPr lang="en-US" altLang="ko-KR"/>
              <a:t>4.3 </a:t>
            </a:r>
            <a:r>
              <a:rPr lang="ko-KR" altLang="en-US"/>
              <a:t>문제 풀기</a:t>
            </a:r>
            <a:r>
              <a:rPr lang="en-US" altLang="ko-KR"/>
              <a:t>(</a:t>
            </a:r>
            <a:r>
              <a:rPr lang="ko-KR" altLang="en-US"/>
              <a:t>메인 화면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2" name="3.1 문제풀기 메인">
            <a:hlinkClick r:id="" action="ppaction://media"/>
            <a:extLst>
              <a:ext uri="{FF2B5EF4-FFF2-40B4-BE49-F238E27FC236}">
                <a16:creationId xmlns:a16="http://schemas.microsoft.com/office/drawing/2014/main" id="{B6EE7189-622C-4257-B76B-C681587FF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2760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4.3 </a:t>
            </a:r>
            <a:r>
              <a:rPr lang="ko-KR" altLang="en-US" dirty="0"/>
              <a:t>문제 풀기</a:t>
            </a:r>
            <a:r>
              <a:rPr lang="en-US" altLang="ko-KR" dirty="0"/>
              <a:t>(</a:t>
            </a:r>
            <a:r>
              <a:rPr lang="ko-KR" altLang="en-US" dirty="0"/>
              <a:t>제출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AB8E9-037B-4E38-8BA5-190B5F6D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7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4.3 </a:t>
            </a:r>
            <a:r>
              <a:rPr lang="ko-KR" altLang="en-US" dirty="0"/>
              <a:t>문제 풀기</a:t>
            </a:r>
            <a:r>
              <a:rPr lang="en-US" altLang="ko-KR" dirty="0"/>
              <a:t>(</a:t>
            </a:r>
            <a:r>
              <a:rPr lang="ko-KR" altLang="en-US" dirty="0"/>
              <a:t>제출 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A08563-C9DD-4395-AED6-00C23B19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7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4.3 </a:t>
            </a:r>
            <a:r>
              <a:rPr lang="ko-KR" altLang="en-US" dirty="0"/>
              <a:t>문제 풀기</a:t>
            </a:r>
          </a:p>
        </p:txBody>
      </p:sp>
      <p:pic>
        <p:nvPicPr>
          <p:cNvPr id="2" name="3.2 문제풀기 제출">
            <a:hlinkClick r:id="" action="ppaction://media"/>
            <a:extLst>
              <a:ext uri="{FF2B5EF4-FFF2-40B4-BE49-F238E27FC236}">
                <a16:creationId xmlns:a16="http://schemas.microsoft.com/office/drawing/2014/main" id="{C7382EDD-6A46-4B46-BC67-A989B4470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25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4.4 </a:t>
            </a:r>
            <a:r>
              <a:rPr lang="ko-KR" altLang="en-US" dirty="0"/>
              <a:t>점수 확인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53673-D438-4EFE-AA79-D1D805AA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4.4 </a:t>
            </a:r>
            <a:r>
              <a:rPr lang="ko-KR" altLang="en-US" dirty="0"/>
              <a:t>점수 확인</a:t>
            </a:r>
            <a:r>
              <a:rPr lang="en-US" altLang="ko-KR" dirty="0"/>
              <a:t>(</a:t>
            </a:r>
            <a:r>
              <a:rPr lang="ko-KR" altLang="en-US" dirty="0"/>
              <a:t>코드 로드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B6CF5E-9D70-4A8F-A418-04C58391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41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4.4 </a:t>
            </a:r>
            <a:r>
              <a:rPr lang="ko-KR" altLang="en-US" dirty="0"/>
              <a:t>점수 확인</a:t>
            </a:r>
          </a:p>
        </p:txBody>
      </p:sp>
      <p:pic>
        <p:nvPicPr>
          <p:cNvPr id="2" name="4. 코드로드">
            <a:hlinkClick r:id="" action="ppaction://media"/>
            <a:extLst>
              <a:ext uri="{FF2B5EF4-FFF2-40B4-BE49-F238E27FC236}">
                <a16:creationId xmlns:a16="http://schemas.microsoft.com/office/drawing/2014/main" id="{03A97AE9-F225-4C75-9893-1A94CB522C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25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2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4.5 </a:t>
            </a:r>
            <a:r>
              <a:rPr lang="ko-KR" altLang="en-US" dirty="0"/>
              <a:t>랭킹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0C0536-9D0D-4062-88BB-84108DDC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4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4.5 </a:t>
            </a:r>
            <a:r>
              <a:rPr lang="ko-KR" altLang="en-US" dirty="0"/>
              <a:t>랭킹</a:t>
            </a:r>
          </a:p>
        </p:txBody>
      </p:sp>
      <p:pic>
        <p:nvPicPr>
          <p:cNvPr id="2" name="5. 랭킹">
            <a:hlinkClick r:id="" action="ppaction://media"/>
            <a:extLst>
              <a:ext uri="{FF2B5EF4-FFF2-40B4-BE49-F238E27FC236}">
                <a16:creationId xmlns:a16="http://schemas.microsoft.com/office/drawing/2014/main" id="{8AB19270-D061-4125-8340-F7EE23BDA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25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7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A7D9F8B-1B65-4748-AEFC-EF48FDA706EA}"/>
              </a:ext>
            </a:extLst>
          </p:cNvPr>
          <p:cNvSpPr txBox="1">
            <a:spLocks/>
          </p:cNvSpPr>
          <p:nvPr/>
        </p:nvSpPr>
        <p:spPr>
          <a:xfrm>
            <a:off x="913796" y="927100"/>
            <a:ext cx="3418766" cy="4616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34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</a:rPr>
              <a:t>목차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07AD71-08EB-45BF-9D2C-4D0A212A14CD}"/>
              </a:ext>
            </a:extLst>
          </p:cNvPr>
          <p:cNvSpPr txBox="1"/>
          <p:nvPr/>
        </p:nvSpPr>
        <p:spPr>
          <a:xfrm>
            <a:off x="4654296" y="678330"/>
            <a:ext cx="6291528" cy="61796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1.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개발목적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2.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사용한 도구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3.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구상도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4.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프로젝트 설명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</a:t>
            </a: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4.1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메인 화면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</a:t>
            </a: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4.2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회원가입</a:t>
            </a: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,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로그인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</a:t>
            </a: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4.3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문제풀기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</a:t>
            </a: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4.4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점수확인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</a:t>
            </a: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4.5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랭킹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  </a:t>
            </a: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4.6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알고리즘 레퍼런스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285750" defTabSz="914400">
              <a:lnSpc>
                <a:spcPct val="120000"/>
              </a:lnSpc>
              <a:spcAft>
                <a:spcPts val="600"/>
              </a:spcAft>
            </a:pPr>
            <a:r>
              <a:rPr lang="en-US" altLang="ko-KR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5. </a:t>
            </a:r>
            <a:r>
              <a:rPr lang="ko-KR" alt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참고 자료 및 마무리</a:t>
            </a: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  <a:p>
            <a:pPr marL="514350" indent="-228600" defTabSz="9144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400" dirty="0">
              <a:effectLst>
                <a:outerShdw blurRad="50800" dist="38100" dir="2700000" algn="tl" rotWithShape="0">
                  <a:srgbClr val="000000">
                    <a:alpha val="4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874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(AJAX)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CB91FE-462D-49CE-A35E-6AF44E0F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32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(AJAX)</a:t>
            </a:r>
            <a:endParaRPr lang="ko-KR" altLang="en-US" dirty="0"/>
          </a:p>
        </p:txBody>
      </p:sp>
      <p:pic>
        <p:nvPicPr>
          <p:cNvPr id="3" name="6.1 알고리즘 레퍼런스">
            <a:hlinkClick r:id="" action="ppaction://media"/>
            <a:extLst>
              <a:ext uri="{FF2B5EF4-FFF2-40B4-BE49-F238E27FC236}">
                <a16:creationId xmlns:a16="http://schemas.microsoft.com/office/drawing/2014/main" id="{125D820C-6B27-47F7-95CD-F37E4A827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9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세션 유지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6.1.2 세션 유지">
            <a:hlinkClick r:id="" action="ppaction://media"/>
            <a:extLst>
              <a:ext uri="{FF2B5EF4-FFF2-40B4-BE49-F238E27FC236}">
                <a16:creationId xmlns:a16="http://schemas.microsoft.com/office/drawing/2014/main" id="{C2520764-0C2D-42AB-B8D1-9C8C48B60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3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리스트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D8C375-3808-41E1-8B54-1B2C03E1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3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리스트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6.2 리스트 생성">
            <a:hlinkClick r:id="" action="ppaction://media"/>
            <a:extLst>
              <a:ext uri="{FF2B5EF4-FFF2-40B4-BE49-F238E27FC236}">
                <a16:creationId xmlns:a16="http://schemas.microsoft.com/office/drawing/2014/main" id="{3A9E3234-9FF8-4ADB-BC94-41269E888A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9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283B3C-B9E4-485E-A026-72AA900E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4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6.3 제목 및 내용 수정">
            <a:hlinkClick r:id="" action="ppaction://media"/>
            <a:extLst>
              <a:ext uri="{FF2B5EF4-FFF2-40B4-BE49-F238E27FC236}">
                <a16:creationId xmlns:a16="http://schemas.microsoft.com/office/drawing/2014/main" id="{640FAAB8-56C1-466E-B023-2C5612D9B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25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페이지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6FAE46-A658-46B6-B8A8-5A9705A5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4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페이지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6.4 페이지 삭제">
            <a:hlinkClick r:id="" action="ppaction://media"/>
            <a:extLst>
              <a:ext uri="{FF2B5EF4-FFF2-40B4-BE49-F238E27FC236}">
                <a16:creationId xmlns:a16="http://schemas.microsoft.com/office/drawing/2014/main" id="{233C8F07-BF7F-473C-8328-915D0AAC2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2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5. </a:t>
            </a:r>
            <a:r>
              <a:rPr lang="ko-KR" altLang="en-US" dirty="0"/>
              <a:t>참고자료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1122471-D703-4DAE-A1E4-27A370F71BB3}"/>
              </a:ext>
            </a:extLst>
          </p:cNvPr>
          <p:cNvSpPr txBox="1">
            <a:spLocks/>
          </p:cNvSpPr>
          <p:nvPr/>
        </p:nvSpPr>
        <p:spPr>
          <a:xfrm>
            <a:off x="838199" y="2274348"/>
            <a:ext cx="10735235" cy="2091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오픈 소스 </a:t>
            </a:r>
            <a:r>
              <a:rPr lang="en-US" altLang="ko-KR" dirty="0"/>
              <a:t>– </a:t>
            </a:r>
            <a:r>
              <a:rPr lang="en-US" altLang="ko-KR" dirty="0" err="1"/>
              <a:t>CodeMirror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테마 </a:t>
            </a:r>
            <a:r>
              <a:rPr lang="en-US" altLang="ko-KR" dirty="0"/>
              <a:t>- </a:t>
            </a:r>
            <a:r>
              <a:rPr lang="en-US" altLang="ko-KR" dirty="0" err="1"/>
              <a:t>monokai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https://codemirror.net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15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350F1-7269-4A6E-A97F-07DF4E74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개발목적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754C3-BE01-4794-B944-8F3749877104}"/>
              </a:ext>
            </a:extLst>
          </p:cNvPr>
          <p:cNvSpPr txBox="1"/>
          <p:nvPr/>
        </p:nvSpPr>
        <p:spPr>
          <a:xfrm>
            <a:off x="838199" y="2114026"/>
            <a:ext cx="107386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컴퓨터공학에서 중요한 알고리즘의 중요도가 높아지고 있다</a:t>
            </a:r>
            <a:r>
              <a:rPr lang="en-US" altLang="ko-KR" sz="3000" dirty="0"/>
              <a:t>.</a:t>
            </a:r>
          </a:p>
          <a:p>
            <a:endParaRPr lang="en-US" altLang="ko-KR" sz="3000" dirty="0"/>
          </a:p>
          <a:p>
            <a:r>
              <a:rPr lang="ko-KR" altLang="en-US" sz="3000" dirty="0"/>
              <a:t>현재 많은 온라인 저지 사이트가 있지만</a:t>
            </a:r>
            <a:endParaRPr lang="en-US" altLang="ko-KR" sz="3000" dirty="0"/>
          </a:p>
          <a:p>
            <a:r>
              <a:rPr lang="ko-KR" altLang="en-US" sz="3000" dirty="0"/>
              <a:t>문제풀이 사이트와 레퍼런스 사이트가 </a:t>
            </a:r>
            <a:r>
              <a:rPr lang="ko-KR" altLang="en-US" sz="3000" b="1" dirty="0"/>
              <a:t>따로 존재하여</a:t>
            </a:r>
            <a:endParaRPr lang="en-US" altLang="ko-KR" sz="3000" b="1" dirty="0"/>
          </a:p>
          <a:p>
            <a:r>
              <a:rPr lang="ko-KR" altLang="en-US" sz="3000" b="1" dirty="0"/>
              <a:t>시간도 많이 소요되고 정보도 부족하다</a:t>
            </a:r>
            <a:r>
              <a:rPr lang="en-US" altLang="ko-KR" sz="3000" b="1" dirty="0"/>
              <a:t>.</a:t>
            </a:r>
          </a:p>
          <a:p>
            <a:endParaRPr lang="en-US" altLang="ko-KR" sz="3000" dirty="0"/>
          </a:p>
          <a:p>
            <a:r>
              <a:rPr lang="ko-KR" altLang="en-US" sz="3000" dirty="0"/>
              <a:t>그에 따라 </a:t>
            </a:r>
            <a:r>
              <a:rPr lang="ko-KR" altLang="en-US" sz="3000" b="1" dirty="0"/>
              <a:t>두 사이트를 결합한 사이트를 개발</a:t>
            </a:r>
            <a:r>
              <a:rPr lang="ko-KR" altLang="en-US" sz="3000" dirty="0"/>
              <a:t>하려고 한다</a:t>
            </a:r>
            <a:r>
              <a:rPr lang="en-US" altLang="ko-KR" sz="3000" dirty="0"/>
              <a:t>.</a:t>
            </a:r>
          </a:p>
          <a:p>
            <a:r>
              <a:rPr lang="ko-KR" altLang="en-US" sz="3000" dirty="0"/>
              <a:t>온라인 저지 시스템과 위키 시스템을 결합한</a:t>
            </a:r>
            <a:endParaRPr lang="en-US" altLang="ko-KR" sz="3000" dirty="0"/>
          </a:p>
          <a:p>
            <a:r>
              <a:rPr lang="ko-KR" altLang="en-US" sz="3000" dirty="0"/>
              <a:t>커스텀 레퍼런스 온라인 저지를 개발한다</a:t>
            </a:r>
            <a:r>
              <a:rPr lang="en-US" altLang="ko-KR" sz="3000" dirty="0"/>
              <a:t>.</a:t>
            </a:r>
          </a:p>
          <a:p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33447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138" y="2766218"/>
            <a:ext cx="4855724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9292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95FA03-85BB-4873-B6C6-D956685FA730}"/>
              </a:ext>
            </a:extLst>
          </p:cNvPr>
          <p:cNvSpPr txBox="1"/>
          <p:nvPr/>
        </p:nvSpPr>
        <p:spPr>
          <a:xfrm>
            <a:off x="6004255" y="1945341"/>
            <a:ext cx="5456453" cy="41628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78399-F29F-4975-BFF1-B2AD6DE74DA0}"/>
              </a:ext>
            </a:extLst>
          </p:cNvPr>
          <p:cNvSpPr txBox="1"/>
          <p:nvPr/>
        </p:nvSpPr>
        <p:spPr>
          <a:xfrm>
            <a:off x="1102659" y="1945341"/>
            <a:ext cx="4589930" cy="41628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사용한 도구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C834C-FB87-4413-83AD-90483C504302}"/>
              </a:ext>
            </a:extLst>
          </p:cNvPr>
          <p:cNvSpPr txBox="1"/>
          <p:nvPr/>
        </p:nvSpPr>
        <p:spPr>
          <a:xfrm>
            <a:off x="1429170" y="2172749"/>
            <a:ext cx="416932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서버 사이드</a:t>
            </a:r>
            <a:endParaRPr lang="en-US" altLang="ko-KR" sz="2500" b="1" dirty="0"/>
          </a:p>
          <a:p>
            <a:endParaRPr lang="en-US" altLang="ko-KR" sz="2500" dirty="0"/>
          </a:p>
          <a:p>
            <a:r>
              <a:rPr lang="en-US" altLang="ko-KR" sz="2500" dirty="0"/>
              <a:t>1. JS (esversion:8)</a:t>
            </a:r>
          </a:p>
          <a:p>
            <a:r>
              <a:rPr lang="en-US" altLang="ko-KR" sz="2500" dirty="0"/>
              <a:t>2. NodeJS (latest)</a:t>
            </a:r>
          </a:p>
          <a:p>
            <a:r>
              <a:rPr lang="en-US" altLang="ko-KR" sz="2500" dirty="0"/>
              <a:t>  - </a:t>
            </a:r>
            <a:r>
              <a:rPr lang="en-US" altLang="ko-KR" sz="2500" dirty="0" err="1"/>
              <a:t>expressJS</a:t>
            </a:r>
            <a:r>
              <a:rPr lang="en-US" altLang="ko-KR" sz="2500" dirty="0"/>
              <a:t> (latest)</a:t>
            </a:r>
          </a:p>
          <a:p>
            <a:r>
              <a:rPr lang="en-US" altLang="ko-KR" sz="2500" dirty="0"/>
              <a:t>  - Redis (latest)</a:t>
            </a:r>
          </a:p>
          <a:p>
            <a:r>
              <a:rPr lang="en-US" altLang="ko-KR" sz="2500" dirty="0"/>
              <a:t>  - Session (</a:t>
            </a:r>
            <a:r>
              <a:rPr lang="en-US" altLang="ko-KR" sz="2500" dirty="0" err="1"/>
              <a:t>redis</a:t>
            </a:r>
            <a:r>
              <a:rPr lang="en-US" altLang="ko-KR" sz="2500" dirty="0"/>
              <a:t>-session)</a:t>
            </a:r>
          </a:p>
          <a:p>
            <a:r>
              <a:rPr lang="en-US" altLang="ko-KR" sz="2500" dirty="0"/>
              <a:t>3. MSSQL 2014</a:t>
            </a:r>
          </a:p>
          <a:p>
            <a:r>
              <a:rPr lang="en-US" altLang="ko-KR" sz="2500" dirty="0"/>
              <a:t>4. </a:t>
            </a:r>
            <a:r>
              <a:rPr lang="en-US" altLang="ko-KR" sz="2500" dirty="0" err="1"/>
              <a:t>gcc</a:t>
            </a:r>
            <a:r>
              <a:rPr lang="en-US" altLang="ko-KR" sz="2500" dirty="0"/>
              <a:t>, g++ (latest)</a:t>
            </a:r>
          </a:p>
          <a:p>
            <a:endParaRPr lang="en-US" altLang="ko-KR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2E6F4-C145-4DE5-923F-6CE4C607E11F}"/>
              </a:ext>
            </a:extLst>
          </p:cNvPr>
          <p:cNvSpPr txBox="1"/>
          <p:nvPr/>
        </p:nvSpPr>
        <p:spPr>
          <a:xfrm>
            <a:off x="6269618" y="2172749"/>
            <a:ext cx="610106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클라이언트 사이드</a:t>
            </a:r>
            <a:endParaRPr lang="en-US" altLang="ko-KR" sz="2500" b="1" dirty="0"/>
          </a:p>
          <a:p>
            <a:endParaRPr lang="en-US" altLang="ko-KR" sz="2500" dirty="0"/>
          </a:p>
          <a:p>
            <a:pPr marL="342900" indent="-342900">
              <a:buAutoNum type="arabicPeriod"/>
            </a:pPr>
            <a:r>
              <a:rPr lang="en-US" altLang="ko-KR" sz="2500" dirty="0"/>
              <a:t>Pug(Template engine, HTML5)</a:t>
            </a:r>
          </a:p>
          <a:p>
            <a:pPr marL="342900" indent="-342900">
              <a:buAutoNum type="arabicPeriod"/>
            </a:pPr>
            <a:r>
              <a:rPr lang="en-US" altLang="ko-KR" sz="2500" dirty="0"/>
              <a:t>JS (esversion:8) , jQuery(latest)</a:t>
            </a:r>
          </a:p>
          <a:p>
            <a:pPr marL="342900" indent="-342900">
              <a:buAutoNum type="arabicPeriod"/>
            </a:pPr>
            <a:r>
              <a:rPr lang="en-US" altLang="ko-KR" sz="2500" dirty="0"/>
              <a:t>CSS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7EE84-0A96-4BD9-8078-0BC9DDB8F22F}"/>
              </a:ext>
            </a:extLst>
          </p:cNvPr>
          <p:cNvSpPr txBox="1"/>
          <p:nvPr/>
        </p:nvSpPr>
        <p:spPr>
          <a:xfrm>
            <a:off x="6269617" y="4332812"/>
            <a:ext cx="6101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버전 관리도구</a:t>
            </a:r>
            <a:r>
              <a:rPr lang="en-US" altLang="ko-KR" sz="2500" dirty="0"/>
              <a:t> – Git</a:t>
            </a:r>
          </a:p>
          <a:p>
            <a:r>
              <a:rPr lang="en-US" altLang="ko-KR" sz="2500" dirty="0"/>
              <a:t>(1 branch, 20 commits)</a:t>
            </a:r>
          </a:p>
          <a:p>
            <a:r>
              <a:rPr lang="ko-KR" altLang="en-US" sz="2500" dirty="0"/>
              <a:t>서버 호스팅 </a:t>
            </a:r>
            <a:r>
              <a:rPr lang="en-US" altLang="ko-KR" sz="2500" dirty="0"/>
              <a:t>– </a:t>
            </a:r>
            <a:r>
              <a:rPr lang="en-US" altLang="ko-KR" sz="2500" dirty="0" err="1"/>
              <a:t>ngrok</a:t>
            </a:r>
            <a:endParaRPr lang="en-US" altLang="ko-KR" sz="2500" dirty="0"/>
          </a:p>
          <a:p>
            <a:r>
              <a:rPr lang="ko-KR" altLang="en-US" sz="2500" dirty="0"/>
              <a:t>개발 환경 </a:t>
            </a:r>
            <a:r>
              <a:rPr lang="en-US" altLang="ko-KR" sz="2500" dirty="0"/>
              <a:t>– Atom</a:t>
            </a:r>
          </a:p>
        </p:txBody>
      </p:sp>
    </p:spTree>
    <p:extLst>
      <p:ext uri="{BB962C8B-B14F-4D97-AF65-F5344CB8AC3E}">
        <p14:creationId xmlns:p14="http://schemas.microsoft.com/office/powerpoint/2010/main" val="382540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38C3EE-E356-41F5-95DC-6DF88F518BEA}"/>
              </a:ext>
            </a:extLst>
          </p:cNvPr>
          <p:cNvSpPr/>
          <p:nvPr/>
        </p:nvSpPr>
        <p:spPr>
          <a:xfrm>
            <a:off x="937434" y="2277384"/>
            <a:ext cx="2684478" cy="30829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E3788-4729-406D-A93D-7468506B9CBC}"/>
              </a:ext>
            </a:extLst>
          </p:cNvPr>
          <p:cNvSpPr/>
          <p:nvPr/>
        </p:nvSpPr>
        <p:spPr>
          <a:xfrm>
            <a:off x="1106700" y="2428758"/>
            <a:ext cx="2339439" cy="32710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및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EF7C6D-F83C-43C2-B56F-19B8733A6712}"/>
              </a:ext>
            </a:extLst>
          </p:cNvPr>
          <p:cNvSpPr/>
          <p:nvPr/>
        </p:nvSpPr>
        <p:spPr>
          <a:xfrm>
            <a:off x="2319079" y="2840843"/>
            <a:ext cx="1067975" cy="23878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알고리즘</a:t>
            </a:r>
            <a:endParaRPr lang="en-US" altLang="ko-KR" sz="1600" dirty="0"/>
          </a:p>
          <a:p>
            <a:pPr algn="ctr"/>
            <a:r>
              <a:rPr lang="ko-KR" altLang="en-US" sz="1600" dirty="0"/>
              <a:t>레퍼런스</a:t>
            </a:r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5B2DCA-7231-4233-B557-F360E44EB2D1}"/>
              </a:ext>
            </a:extLst>
          </p:cNvPr>
          <p:cNvSpPr/>
          <p:nvPr/>
        </p:nvSpPr>
        <p:spPr>
          <a:xfrm>
            <a:off x="1106700" y="2840843"/>
            <a:ext cx="1136956" cy="23878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  <a:endParaRPr lang="en-US" altLang="ko-KR" sz="1600" dirty="0"/>
          </a:p>
          <a:p>
            <a:pPr algn="ctr"/>
            <a:r>
              <a:rPr lang="ko-KR" altLang="en-US" sz="1600" dirty="0"/>
              <a:t>문제 풀이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 로드</a:t>
            </a:r>
            <a:endParaRPr lang="en-US" altLang="ko-KR" sz="1600" dirty="0"/>
          </a:p>
          <a:p>
            <a:pPr algn="ctr"/>
            <a:r>
              <a:rPr lang="ko-KR" altLang="en-US" sz="1600" dirty="0"/>
              <a:t>랭킹</a:t>
            </a:r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3. </a:t>
            </a:r>
            <a:r>
              <a:rPr lang="ko-KR" altLang="en-US" dirty="0"/>
              <a:t>구상도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5D5FDE-6B53-4884-AA0D-737C445EE081}"/>
              </a:ext>
            </a:extLst>
          </p:cNvPr>
          <p:cNvSpPr/>
          <p:nvPr/>
        </p:nvSpPr>
        <p:spPr>
          <a:xfrm>
            <a:off x="6793267" y="1623781"/>
            <a:ext cx="1498406" cy="76080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55C33BC-8C2A-49E1-900F-4D9B7DBD9A5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387054" y="2004183"/>
            <a:ext cx="3406213" cy="2030589"/>
          </a:xfrm>
          <a:prstGeom prst="bentConnector3">
            <a:avLst>
              <a:gd name="adj1" fmla="val 1578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768804-8189-465F-B2B8-F6AB7AC18ECC}"/>
              </a:ext>
            </a:extLst>
          </p:cNvPr>
          <p:cNvSpPr/>
          <p:nvPr/>
        </p:nvSpPr>
        <p:spPr>
          <a:xfrm>
            <a:off x="937434" y="1650282"/>
            <a:ext cx="2684478" cy="49901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BD0DB32-FF9A-4690-8735-7C94AA50F895}"/>
              </a:ext>
            </a:extLst>
          </p:cNvPr>
          <p:cNvCxnSpPr>
            <a:cxnSpLocks/>
            <a:stCxn id="7" idx="2"/>
            <a:endCxn id="9" idx="2"/>
          </p:cNvCxnSpPr>
          <p:nvPr/>
        </p:nvCxnSpPr>
        <p:spPr>
          <a:xfrm rot="5400000" flipH="1" flipV="1">
            <a:off x="3186766" y="872997"/>
            <a:ext cx="2844116" cy="5867292"/>
          </a:xfrm>
          <a:prstGeom prst="bentConnector3">
            <a:avLst>
              <a:gd name="adj1" fmla="val -256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284D4CF-6FEC-46B3-A719-C3578683AE04}"/>
              </a:ext>
            </a:extLst>
          </p:cNvPr>
          <p:cNvSpPr txBox="1"/>
          <p:nvPr/>
        </p:nvSpPr>
        <p:spPr>
          <a:xfrm>
            <a:off x="4013884" y="4837842"/>
            <a:ext cx="355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Login, Judge, Load, Rank (MPA)</a:t>
            </a:r>
          </a:p>
          <a:p>
            <a:r>
              <a:rPr lang="en-US" altLang="ko-KR" dirty="0"/>
              <a:t>Judge System (SPA) </a:t>
            </a:r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B371CDD-211C-480E-93A2-0F5D613D3BC3}"/>
              </a:ext>
            </a:extLst>
          </p:cNvPr>
          <p:cNvSpPr/>
          <p:nvPr/>
        </p:nvSpPr>
        <p:spPr>
          <a:xfrm rot="10800000">
            <a:off x="4826129" y="2102057"/>
            <a:ext cx="863639" cy="3693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A7D6164-9674-4DE9-80FB-63DD3BA16777}"/>
              </a:ext>
            </a:extLst>
          </p:cNvPr>
          <p:cNvSpPr/>
          <p:nvPr/>
        </p:nvSpPr>
        <p:spPr>
          <a:xfrm>
            <a:off x="4892625" y="1550125"/>
            <a:ext cx="863639" cy="3693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원통형 41">
            <a:extLst>
              <a:ext uri="{FF2B5EF4-FFF2-40B4-BE49-F238E27FC236}">
                <a16:creationId xmlns:a16="http://schemas.microsoft.com/office/drawing/2014/main" id="{0251B650-6432-4C27-8C9A-65AE0677D74D}"/>
              </a:ext>
            </a:extLst>
          </p:cNvPr>
          <p:cNvSpPr/>
          <p:nvPr/>
        </p:nvSpPr>
        <p:spPr>
          <a:xfrm>
            <a:off x="9992090" y="2755863"/>
            <a:ext cx="1407952" cy="696287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MSSQL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FC8E1D34-7B82-487A-8A34-8715E60E307D}"/>
              </a:ext>
            </a:extLst>
          </p:cNvPr>
          <p:cNvCxnSpPr>
            <a:cxnSpLocks/>
            <a:stCxn id="9" idx="3"/>
            <a:endCxn id="42" idx="2"/>
          </p:cNvCxnSpPr>
          <p:nvPr/>
        </p:nvCxnSpPr>
        <p:spPr>
          <a:xfrm>
            <a:off x="8291673" y="2004183"/>
            <a:ext cx="1700417" cy="10998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C8F1F6-0739-489E-8365-FC9A38F81790}"/>
              </a:ext>
            </a:extLst>
          </p:cNvPr>
          <p:cNvSpPr txBox="1"/>
          <p:nvPr/>
        </p:nvSpPr>
        <p:spPr>
          <a:xfrm>
            <a:off x="4495516" y="2510083"/>
            <a:ext cx="232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Only AJAX (SPA)</a:t>
            </a:r>
          </a:p>
          <a:p>
            <a:r>
              <a:rPr lang="en-US" altLang="ko-KR" dirty="0"/>
              <a:t>(Use Session)</a:t>
            </a:r>
            <a:endParaRPr lang="ko-KR" altLang="en-US" dirty="0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058D60D4-974B-4F58-83D4-8DFED62680FF}"/>
              </a:ext>
            </a:extLst>
          </p:cNvPr>
          <p:cNvSpPr/>
          <p:nvPr/>
        </p:nvSpPr>
        <p:spPr>
          <a:xfrm>
            <a:off x="5024013" y="5554979"/>
            <a:ext cx="863639" cy="3693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15CF9502-F948-42C1-9BB4-3D66D6920CC9}"/>
              </a:ext>
            </a:extLst>
          </p:cNvPr>
          <p:cNvSpPr/>
          <p:nvPr/>
        </p:nvSpPr>
        <p:spPr>
          <a:xfrm rot="10800000">
            <a:off x="5024012" y="6065923"/>
            <a:ext cx="863639" cy="3693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통형 85">
            <a:extLst>
              <a:ext uri="{FF2B5EF4-FFF2-40B4-BE49-F238E27FC236}">
                <a16:creationId xmlns:a16="http://schemas.microsoft.com/office/drawing/2014/main" id="{3D1C0462-45CD-40BB-87B2-1D45E69DC426}"/>
              </a:ext>
            </a:extLst>
          </p:cNvPr>
          <p:cNvSpPr/>
          <p:nvPr/>
        </p:nvSpPr>
        <p:spPr>
          <a:xfrm>
            <a:off x="9988131" y="5391501"/>
            <a:ext cx="1407952" cy="696287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File I/O</a:t>
            </a:r>
            <a:endParaRPr lang="ko-KR" altLang="en-US" dirty="0"/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4A4D7F2A-5284-4302-A7B9-BEE2444CBA36}"/>
              </a:ext>
            </a:extLst>
          </p:cNvPr>
          <p:cNvCxnSpPr>
            <a:cxnSpLocks/>
            <a:stCxn id="9" idx="3"/>
            <a:endCxn id="86" idx="2"/>
          </p:cNvCxnSpPr>
          <p:nvPr/>
        </p:nvCxnSpPr>
        <p:spPr>
          <a:xfrm>
            <a:off x="8291673" y="2004183"/>
            <a:ext cx="1696458" cy="37354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7D61AD1-BADE-4475-9BE5-030747FBEA35}"/>
              </a:ext>
            </a:extLst>
          </p:cNvPr>
          <p:cNvSpPr txBox="1"/>
          <p:nvPr/>
        </p:nvSpPr>
        <p:spPr>
          <a:xfrm>
            <a:off x="10076329" y="2286723"/>
            <a:ext cx="123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 Save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A28C0F-1C8C-4FB2-9971-25AD2F32ACBF}"/>
              </a:ext>
            </a:extLst>
          </p:cNvPr>
          <p:cNvSpPr txBox="1"/>
          <p:nvPr/>
        </p:nvSpPr>
        <p:spPr>
          <a:xfrm>
            <a:off x="10122244" y="4896553"/>
            <a:ext cx="123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 Save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AF4C2D-0E45-4EA7-8C27-FB8FF5F36B46}"/>
              </a:ext>
            </a:extLst>
          </p:cNvPr>
          <p:cNvSpPr txBox="1"/>
          <p:nvPr/>
        </p:nvSpPr>
        <p:spPr>
          <a:xfrm>
            <a:off x="9911851" y="3552145"/>
            <a:ext cx="165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Normalization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54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4.1 </a:t>
            </a:r>
            <a:r>
              <a:rPr lang="ko-KR" altLang="en-US" dirty="0"/>
              <a:t>메인 화면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0760B9-71D2-4FD2-AE38-5113C7B0EF0D}"/>
              </a:ext>
            </a:extLst>
          </p:cNvPr>
          <p:cNvSpPr/>
          <p:nvPr/>
        </p:nvSpPr>
        <p:spPr>
          <a:xfrm>
            <a:off x="121646" y="2546325"/>
            <a:ext cx="2684478" cy="30829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A824AA-C99F-4202-9EB8-BFE68BE62B65}"/>
              </a:ext>
            </a:extLst>
          </p:cNvPr>
          <p:cNvSpPr/>
          <p:nvPr/>
        </p:nvSpPr>
        <p:spPr>
          <a:xfrm>
            <a:off x="290912" y="2697699"/>
            <a:ext cx="2339439" cy="32710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및 버튼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1EF0B5-A2CA-4211-BAE5-3B04C6BF49F8}"/>
              </a:ext>
            </a:extLst>
          </p:cNvPr>
          <p:cNvSpPr/>
          <p:nvPr/>
        </p:nvSpPr>
        <p:spPr>
          <a:xfrm>
            <a:off x="1503291" y="3109784"/>
            <a:ext cx="1067975" cy="23878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알고리즘</a:t>
            </a:r>
            <a:endParaRPr lang="en-US" altLang="ko-KR" sz="1600" dirty="0"/>
          </a:p>
          <a:p>
            <a:pPr algn="ctr"/>
            <a:r>
              <a:rPr lang="ko-KR" altLang="en-US" sz="1600" dirty="0"/>
              <a:t>레퍼런스</a:t>
            </a:r>
            <a:endParaRPr lang="en-US" altLang="ko-KR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E40E94-C8F3-4C9D-8CB0-696EA3BB77E8}"/>
              </a:ext>
            </a:extLst>
          </p:cNvPr>
          <p:cNvSpPr/>
          <p:nvPr/>
        </p:nvSpPr>
        <p:spPr>
          <a:xfrm>
            <a:off x="290912" y="3109784"/>
            <a:ext cx="1136956" cy="23878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  <a:endParaRPr lang="en-US" altLang="ko-KR" sz="1600" dirty="0"/>
          </a:p>
          <a:p>
            <a:pPr algn="ctr"/>
            <a:r>
              <a:rPr lang="ko-KR" altLang="en-US" sz="1600" dirty="0"/>
              <a:t>문제 풀이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 로드</a:t>
            </a:r>
            <a:endParaRPr lang="en-US" altLang="ko-KR" sz="1600" dirty="0"/>
          </a:p>
          <a:p>
            <a:pPr algn="ctr"/>
            <a:r>
              <a:rPr lang="ko-KR" altLang="en-US" sz="1600" dirty="0"/>
              <a:t>랭킹</a:t>
            </a:r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5CB618-8E80-4DB8-BFEA-B35C02840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109" y="1398494"/>
            <a:ext cx="9179857" cy="51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4.2 </a:t>
            </a:r>
            <a:r>
              <a:rPr lang="ko-KR" altLang="en-US" dirty="0"/>
              <a:t>회원가입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2A878-7611-4279-B97A-AF7EBB70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47" y="1427296"/>
            <a:ext cx="9371106" cy="52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9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4.2 </a:t>
            </a:r>
            <a:r>
              <a:rPr lang="ko-KR" altLang="en-US" dirty="0"/>
              <a:t>회원가입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</a:p>
        </p:txBody>
      </p:sp>
      <p:pic>
        <p:nvPicPr>
          <p:cNvPr id="4" name="1.회원가입">
            <a:hlinkClick r:id="" action="ppaction://media"/>
            <a:extLst>
              <a:ext uri="{FF2B5EF4-FFF2-40B4-BE49-F238E27FC236}">
                <a16:creationId xmlns:a16="http://schemas.microsoft.com/office/drawing/2014/main" id="{2CD6DC99-9505-4813-B3EB-30B69CD83C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4.2 </a:t>
            </a:r>
            <a:r>
              <a:rPr lang="ko-KR" altLang="en-US" dirty="0"/>
              <a:t>회원가입</a:t>
            </a:r>
            <a:r>
              <a:rPr lang="en-US" altLang="ko-KR" dirty="0"/>
              <a:t>,</a:t>
            </a:r>
            <a:r>
              <a:rPr lang="ko-KR" altLang="en-US" dirty="0"/>
              <a:t> 로그인</a:t>
            </a:r>
          </a:p>
        </p:txBody>
      </p:sp>
      <p:pic>
        <p:nvPicPr>
          <p:cNvPr id="2" name="2.로그인">
            <a:hlinkClick r:id="" action="ppaction://media"/>
            <a:extLst>
              <a:ext uri="{FF2B5EF4-FFF2-40B4-BE49-F238E27FC236}">
                <a16:creationId xmlns:a16="http://schemas.microsoft.com/office/drawing/2014/main" id="{4382C910-3376-4D77-9978-590D213FE8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69987"/>
            <a:ext cx="12192000" cy="56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401</Words>
  <Application>Microsoft Office PowerPoint</Application>
  <PresentationFormat>와이드스크린</PresentationFormat>
  <Paragraphs>98</Paragraphs>
  <Slides>30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Arial</vt:lpstr>
      <vt:lpstr>Bookman Old Style</vt:lpstr>
      <vt:lpstr>Rockwell</vt:lpstr>
      <vt:lpstr>Damask</vt:lpstr>
      <vt:lpstr>CUSTOM REFERENCE ONLINE JUDGE</vt:lpstr>
      <vt:lpstr>PowerPoint 프레젠테이션</vt:lpstr>
      <vt:lpstr>1. 개발목적</vt:lpstr>
      <vt:lpstr>2. 사용한 도구</vt:lpstr>
      <vt:lpstr>3. 구상도</vt:lpstr>
      <vt:lpstr>4.1 메인 화면</vt:lpstr>
      <vt:lpstr>4.2 회원가입, 로그인</vt:lpstr>
      <vt:lpstr>4.2 회원가입, 로그인</vt:lpstr>
      <vt:lpstr>4.2 회원가입, 로그인</vt:lpstr>
      <vt:lpstr>4.3 문제 풀기(메인 화면)</vt:lpstr>
      <vt:lpstr>4.3 문제 풀기(메인 화면)</vt:lpstr>
      <vt:lpstr>4.3 문제 풀기(제출 화면)</vt:lpstr>
      <vt:lpstr>4.3 문제 풀기(제출 시)</vt:lpstr>
      <vt:lpstr>4.3 문제 풀기</vt:lpstr>
      <vt:lpstr>4.4 점수 확인(메인 화면)</vt:lpstr>
      <vt:lpstr>4.4 점수 확인(코드 로드)</vt:lpstr>
      <vt:lpstr>4.4 점수 확인</vt:lpstr>
      <vt:lpstr>4.5 랭킹</vt:lpstr>
      <vt:lpstr>4.5 랭킹</vt:lpstr>
      <vt:lpstr>4.6 알고리즘 레퍼런스(AJAX)</vt:lpstr>
      <vt:lpstr>4.6 알고리즘 레퍼런스(AJAX)</vt:lpstr>
      <vt:lpstr>4.6 알고리즘 레퍼런스(세션 유지)</vt:lpstr>
      <vt:lpstr>4.6 알고리즘 레퍼런스(리스트 생성)</vt:lpstr>
      <vt:lpstr>4.6 알고리즘 레퍼런스(리스트 생성)</vt:lpstr>
      <vt:lpstr>4.6 알고리즘 레퍼런스(제목, 내용 수정)</vt:lpstr>
      <vt:lpstr>4.6 알고리즘 레퍼런스(제목, 내용 수정)</vt:lpstr>
      <vt:lpstr>4.6 알고리즘 레퍼런스(페이지 삭제)</vt:lpstr>
      <vt:lpstr>4.6 알고리즘 레퍼런스(페이지 삭제)</vt:lpstr>
      <vt:lpstr>5. 참고자료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REFERENCE ONLINE JUDGE</dc:title>
  <dc:creator>박영우</dc:creator>
  <cp:lastModifiedBy>박영우</cp:lastModifiedBy>
  <cp:revision>11</cp:revision>
  <dcterms:created xsi:type="dcterms:W3CDTF">2019-12-02T01:39:42Z</dcterms:created>
  <dcterms:modified xsi:type="dcterms:W3CDTF">2019-12-02T02:37:48Z</dcterms:modified>
</cp:coreProperties>
</file>